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raphik Regular" panose="020B050303020206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2086AA"/>
    <a:srgbClr val="883C84"/>
    <a:srgbClr val="461B49"/>
    <a:srgbClr val="963488"/>
    <a:srgbClr val="2831A2"/>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79" autoAdjust="0"/>
    <p:restoredTop sz="93447" autoAdjust="0"/>
  </p:normalViewPr>
  <p:slideViewPr>
    <p:cSldViewPr>
      <p:cViewPr varScale="1">
        <p:scale>
          <a:sx n="42" d="100"/>
          <a:sy n="42" d="100"/>
        </p:scale>
        <p:origin x="26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avya.dharumaraj\Download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Content Type</a:t>
            </a:r>
            <a:r>
              <a:rPr lang="en-US" baseline="0" dirty="0"/>
              <a:t> analysis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dLbls>
          <c:showLegendKey val="0"/>
          <c:showVal val="0"/>
          <c:showCatName val="0"/>
          <c:showSerName val="0"/>
          <c:showPercent val="1"/>
          <c:showBubbleSize val="0"/>
          <c:showLeaderLines val="0"/>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24.png"/><Relationship Id="rId5" Type="http://schemas.openxmlformats.org/officeDocument/2006/relationships/image" Target="../media/image5.png"/><Relationship Id="rId10"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604204" y="134340"/>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37915" y="677966"/>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3569382" y="3193740"/>
            <a:ext cx="9992316" cy="2846933"/>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 on 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0752597" y="509629"/>
            <a:ext cx="7322043" cy="9639434"/>
            <a:chOff x="-966805" y="-480066"/>
            <a:chExt cx="8536761" cy="1213409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966805" y="-480066"/>
              <a:ext cx="8536761" cy="12134093"/>
            </a:xfrm>
            <a:prstGeom prst="rect">
              <a:avLst/>
            </a:prstGeom>
          </p:spPr>
          <p:txBody>
            <a:bodyPr wrap="square" lIns="0" tIns="0" rIns="0" bIns="0" rtlCol="0" anchor="t">
              <a:spAutoFit/>
            </a:bodyPr>
            <a:lstStyle/>
            <a:p>
              <a:pPr algn="just">
                <a:lnSpc>
                  <a:spcPts val="2940"/>
                </a:lnSpc>
              </a:pPr>
              <a:r>
                <a:rPr lang="en-US" sz="3600" spc="-21" dirty="0">
                  <a:solidFill>
                    <a:srgbClr val="000000"/>
                  </a:solidFill>
                  <a:latin typeface="Times New Roman" panose="02020603050405020304" pitchFamily="18" charset="0"/>
                  <a:cs typeface="Times New Roman" panose="02020603050405020304" pitchFamily="18" charset="0"/>
                </a:rPr>
                <a:t>Insights</a:t>
              </a:r>
            </a:p>
            <a:p>
              <a:pPr algn="just">
                <a:lnSpc>
                  <a:spcPts val="2940"/>
                </a:lnSpc>
              </a:pPr>
              <a:endParaRPr lang="en-US" sz="3600" spc="-21" dirty="0">
                <a:solidFill>
                  <a:srgbClr val="000000"/>
                </a:solidFill>
                <a:latin typeface="Times New Roman" panose="02020603050405020304" pitchFamily="18" charset="0"/>
                <a:cs typeface="Times New Roman" panose="02020603050405020304" pitchFamily="18" charset="0"/>
              </a:endParaRPr>
            </a:p>
            <a:p>
              <a:pPr marL="342900" indent="-342900" algn="just">
                <a:lnSpc>
                  <a:spcPts val="2940"/>
                </a:lnSpc>
                <a:buFont typeface="Arial" panose="020B0604020202020204" pitchFamily="34" charset="0"/>
                <a:buChar char="•"/>
              </a:pPr>
              <a:r>
                <a:rPr lang="en-US" sz="2100" b="1" spc="-21" dirty="0">
                  <a:solidFill>
                    <a:srgbClr val="000000"/>
                  </a:solidFill>
                  <a:latin typeface="Times New Roman" panose="02020603050405020304" pitchFamily="18" charset="0"/>
                  <a:cs typeface="Times New Roman" panose="02020603050405020304" pitchFamily="18" charset="0"/>
                </a:rPr>
                <a:t>Animals, Science, Healthy eating, Technology and Food </a:t>
              </a:r>
              <a:r>
                <a:rPr lang="en-US" sz="2100" spc="-21" dirty="0">
                  <a:solidFill>
                    <a:srgbClr val="000000"/>
                  </a:solidFill>
                  <a:latin typeface="Times New Roman" panose="02020603050405020304" pitchFamily="18" charset="0"/>
                  <a:cs typeface="Times New Roman" panose="02020603050405020304" pitchFamily="18" charset="0"/>
                </a:rPr>
                <a:t>were the top 5 categories that were shared in Social Buzz</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Based on content type analysis, </a:t>
              </a:r>
              <a:r>
                <a:rPr lang="en-US" sz="2100" b="1" spc="-21" dirty="0">
                  <a:solidFill>
                    <a:srgbClr val="000000"/>
                  </a:solidFill>
                  <a:latin typeface="Times New Roman" panose="02020603050405020304" pitchFamily="18" charset="0"/>
                  <a:cs typeface="Times New Roman" panose="02020603050405020304" pitchFamily="18" charset="0"/>
                </a:rPr>
                <a:t>photos</a:t>
              </a:r>
              <a:r>
                <a:rPr lang="en-US" sz="2100" spc="-21" dirty="0">
                  <a:solidFill>
                    <a:srgbClr val="000000"/>
                  </a:solidFill>
                  <a:latin typeface="Times New Roman" panose="02020603050405020304" pitchFamily="18" charset="0"/>
                  <a:cs typeface="Times New Roman" panose="02020603050405020304" pitchFamily="18" charset="0"/>
                </a:rPr>
                <a:t> were most shared data in Social Buzz followed by video contents</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People tend to react to the contents in the most </a:t>
              </a:r>
              <a:r>
                <a:rPr lang="en-US" sz="2100" b="1" spc="-21" dirty="0">
                  <a:solidFill>
                    <a:srgbClr val="000000"/>
                  </a:solidFill>
                  <a:latin typeface="Times New Roman" panose="02020603050405020304" pitchFamily="18" charset="0"/>
                  <a:cs typeface="Times New Roman" panose="02020603050405020304" pitchFamily="18" charset="0"/>
                </a:rPr>
                <a:t>positive</a:t>
              </a:r>
              <a:r>
                <a:rPr lang="en-US" sz="2100" spc="-21" dirty="0">
                  <a:solidFill>
                    <a:srgbClr val="000000"/>
                  </a:solidFill>
                  <a:latin typeface="Times New Roman" panose="02020603050405020304" pitchFamily="18" charset="0"/>
                  <a:cs typeface="Times New Roman" panose="02020603050405020304" pitchFamily="18" charset="0"/>
                </a:rPr>
                <a:t> manner which gives around </a:t>
              </a:r>
              <a:r>
                <a:rPr lang="en-US" sz="2100" b="1" spc="-21" dirty="0">
                  <a:solidFill>
                    <a:srgbClr val="000000"/>
                  </a:solidFill>
                  <a:latin typeface="Times New Roman" panose="02020603050405020304" pitchFamily="18" charset="0"/>
                  <a:cs typeface="Times New Roman" panose="02020603050405020304" pitchFamily="18" charset="0"/>
                </a:rPr>
                <a:t>84.64%</a:t>
              </a:r>
              <a:r>
                <a:rPr lang="en-US" sz="2100" spc="-21" dirty="0">
                  <a:solidFill>
                    <a:srgbClr val="000000"/>
                  </a:solidFill>
                  <a:latin typeface="Times New Roman" panose="02020603050405020304" pitchFamily="18" charset="0"/>
                  <a:cs typeface="Times New Roman" panose="02020603050405020304" pitchFamily="18" charset="0"/>
                </a:rPr>
                <a:t> in overall contribution</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Most of the posts/reactions were shared around </a:t>
              </a:r>
              <a:r>
                <a:rPr lang="en-US" sz="2100" b="1" spc="-21" dirty="0">
                  <a:solidFill>
                    <a:srgbClr val="000000"/>
                  </a:solidFill>
                  <a:latin typeface="Times New Roman" panose="02020603050405020304" pitchFamily="18" charset="0"/>
                  <a:cs typeface="Times New Roman" panose="02020603050405020304" pitchFamily="18" charset="0"/>
                </a:rPr>
                <a:t>May 2021</a:t>
              </a:r>
            </a:p>
            <a:p>
              <a:pPr marL="342900" indent="-342900" algn="just">
                <a:lnSpc>
                  <a:spcPts val="2940"/>
                </a:lnSpc>
                <a:buFont typeface="Arial" panose="020B0604020202020204" pitchFamily="34" charset="0"/>
                <a:buChar char="•"/>
              </a:pPr>
              <a:r>
                <a:rPr lang="en-US" sz="2100" b="1" spc="-21" dirty="0">
                  <a:solidFill>
                    <a:srgbClr val="000000"/>
                  </a:solidFill>
                  <a:latin typeface="Times New Roman" panose="02020603050405020304" pitchFamily="18" charset="0"/>
                  <a:cs typeface="Times New Roman" panose="02020603050405020304" pitchFamily="18" charset="0"/>
                </a:rPr>
                <a:t>Super</a:t>
              </a:r>
              <a:r>
                <a:rPr lang="en-US" sz="2100" spc="-21" dirty="0">
                  <a:solidFill>
                    <a:srgbClr val="000000"/>
                  </a:solidFill>
                  <a:latin typeface="Times New Roman" panose="02020603050405020304" pitchFamily="18" charset="0"/>
                  <a:cs typeface="Times New Roman" panose="02020603050405020304" pitchFamily="18" charset="0"/>
                </a:rPr>
                <a:t> was the popular reaction shared by most people followed by adore, want and cherish</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Similarly, people reacted with Super the most for Animal content sharing</a:t>
              </a:r>
            </a:p>
            <a:p>
              <a:pPr marL="342900" indent="-342900" algn="just">
                <a:lnSpc>
                  <a:spcPts val="2940"/>
                </a:lnSpc>
                <a:buFont typeface="Arial" panose="020B0604020202020204" pitchFamily="34" charset="0"/>
                <a:buChar char="•"/>
              </a:pPr>
              <a:endParaRPr lang="en-US" sz="2100" spc="-21" dirty="0">
                <a:solidFill>
                  <a:srgbClr val="000000"/>
                </a:solidFill>
                <a:latin typeface="Times New Roman" panose="02020603050405020304" pitchFamily="18" charset="0"/>
                <a:cs typeface="Times New Roman" panose="02020603050405020304" pitchFamily="18" charset="0"/>
              </a:endParaRPr>
            </a:p>
            <a:p>
              <a:pPr algn="just">
                <a:lnSpc>
                  <a:spcPts val="2940"/>
                </a:lnSpc>
              </a:pPr>
              <a:r>
                <a:rPr lang="en-US" sz="3600" spc="-21" dirty="0">
                  <a:solidFill>
                    <a:srgbClr val="000000"/>
                  </a:solidFill>
                  <a:latin typeface="Times New Roman" panose="02020603050405020304" pitchFamily="18" charset="0"/>
                  <a:cs typeface="Times New Roman" panose="02020603050405020304" pitchFamily="18" charset="0"/>
                </a:rPr>
                <a:t>Next Step</a:t>
              </a:r>
            </a:p>
            <a:p>
              <a:pPr algn="just">
                <a:lnSpc>
                  <a:spcPts val="2940"/>
                </a:lnSpc>
              </a:pPr>
              <a:endParaRPr lang="en-US" sz="3600" spc="-21" dirty="0">
                <a:solidFill>
                  <a:srgbClr val="000000"/>
                </a:solidFill>
                <a:latin typeface="Times New Roman" panose="02020603050405020304" pitchFamily="18" charset="0"/>
                <a:cs typeface="Times New Roman" panose="02020603050405020304" pitchFamily="18" charset="0"/>
              </a:endParaRP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People tend to be interested in sharing eating and technology related contents along with Animals post. So Social Buzz can promote their company using these contents.</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Encourage people to share more science/tech and healthy eating/food contents </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Providing more filters for photos and videos can encourage people to use Social Buzz</a:t>
              </a:r>
            </a:p>
            <a:p>
              <a:pPr marL="342900" indent="-342900" algn="just">
                <a:lnSpc>
                  <a:spcPts val="2940"/>
                </a:lnSpc>
                <a:buFont typeface="Arial" panose="020B0604020202020204" pitchFamily="34" charset="0"/>
                <a:buChar char="•"/>
              </a:pPr>
              <a:r>
                <a:rPr lang="en-US" sz="2100" spc="-21" dirty="0">
                  <a:solidFill>
                    <a:srgbClr val="000000"/>
                  </a:solidFill>
                  <a:latin typeface="Times New Roman" panose="02020603050405020304" pitchFamily="18" charset="0"/>
                  <a:cs typeface="Times New Roman" panose="02020603050405020304" pitchFamily="18" charset="0"/>
                </a:rPr>
                <a:t>We can investigate on the recent trend analysis based on categories.</a:t>
              </a:r>
            </a:p>
            <a:p>
              <a:pPr marL="342900" indent="-342900" algn="just">
                <a:lnSpc>
                  <a:spcPts val="2940"/>
                </a:lnSpc>
                <a:buFont typeface="Arial" panose="020B0604020202020204" pitchFamily="34" charset="0"/>
                <a:buChar char="•"/>
              </a:pPr>
              <a:endParaRPr lang="en-US" sz="2100" spc="-21" dirty="0">
                <a:solidFill>
                  <a:srgbClr val="000000"/>
                </a:solidFill>
                <a:latin typeface="Times New Roman" panose="02020603050405020304" pitchFamily="18" charset="0"/>
                <a:cs typeface="Times New Roman" panose="02020603050405020304" pitchFamily="18"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25" name="Picture 24" descr="Dog on grass">
            <a:extLst>
              <a:ext uri="{FF2B5EF4-FFF2-40B4-BE49-F238E27FC236}">
                <a16:creationId xmlns:a16="http://schemas.microsoft.com/office/drawing/2014/main" id="{BA09DFD9-7470-930C-EAF4-26F0209639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17711" y="3679005"/>
            <a:ext cx="3154580" cy="2989331"/>
          </a:xfrm>
          <a:prstGeom prst="ellipse">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2502" y="2195329"/>
            <a:ext cx="9474361" cy="5519921"/>
            <a:chOff x="0" y="0"/>
            <a:chExt cx="12632482" cy="735989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2632482" cy="5061727"/>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Project recap</a:t>
              </a:r>
            </a:p>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Problem</a:t>
              </a:r>
            </a:p>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The Analytics team</a:t>
              </a:r>
            </a:p>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Process</a:t>
              </a:r>
            </a:p>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Insights</a:t>
              </a:r>
            </a:p>
            <a:p>
              <a:pPr marL="457200" indent="-457200">
                <a:lnSpc>
                  <a:spcPct val="150000"/>
                </a:lnSpc>
                <a:buFont typeface="Arial" panose="020B0604020202020204" pitchFamily="34" charset="0"/>
                <a:buChar char="•"/>
              </a:pPr>
              <a:r>
                <a:rPr lang="en-US" sz="28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2502904" cy="6275832"/>
          </a:xfrm>
          <a:prstGeom prst="rect">
            <a:avLst/>
          </a:prstGeom>
          <a:solidFill>
            <a:schemeClr val="bg1"/>
          </a:solidFill>
        </p:spPr>
        <p:txBody>
          <a:bodyPr/>
          <a:lstStyle/>
          <a:p>
            <a:r>
              <a:rPr lang="en-US" dirty="0"/>
              <a:t>cs</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331644" y="584601"/>
            <a:ext cx="7919838" cy="7936723"/>
          </a:xfrm>
          <a:prstGeom prst="rect">
            <a:avLst/>
          </a:prstGeom>
        </p:spPr>
      </p:pic>
      <p:sp>
        <p:nvSpPr>
          <p:cNvPr id="33" name="TextBox 33"/>
          <p:cNvSpPr txBox="1"/>
          <p:nvPr/>
        </p:nvSpPr>
        <p:spPr>
          <a:xfrm>
            <a:off x="704112" y="3376815"/>
            <a:ext cx="4808679"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293EC6C8-C87F-C441-3DEA-1319384BAE18}"/>
              </a:ext>
            </a:extLst>
          </p:cNvPr>
          <p:cNvSpPr txBox="1"/>
          <p:nvPr/>
        </p:nvSpPr>
        <p:spPr>
          <a:xfrm>
            <a:off x="7872875" y="2951507"/>
            <a:ext cx="8864679"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Social Buzz </a:t>
            </a:r>
            <a:r>
              <a:rPr lang="en-US" sz="2000" dirty="0">
                <a:latin typeface="Times New Roman" panose="02020603050405020304" pitchFamily="18" charset="0"/>
                <a:cs typeface="Times New Roman" panose="02020603050405020304" pitchFamily="18" charset="0"/>
              </a:rPr>
              <a:t>headquartered at San Francisco is </a:t>
            </a:r>
            <a:r>
              <a:rPr lang="en-US" sz="2000" b="1" dirty="0">
                <a:latin typeface="Times New Roman" panose="02020603050405020304" pitchFamily="18" charset="0"/>
                <a:cs typeface="Times New Roman" panose="02020603050405020304" pitchFamily="18" charset="0"/>
              </a:rPr>
              <a:t>a Social media &amp; content creation </a:t>
            </a:r>
            <a:r>
              <a:rPr lang="en-US" sz="2000" dirty="0">
                <a:latin typeface="Times New Roman" panose="02020603050405020304" pitchFamily="18" charset="0"/>
                <a:cs typeface="Times New Roman" panose="02020603050405020304" pitchFamily="18" charset="0"/>
              </a:rPr>
              <a:t>company that has scaled quickly in last few years and anticipated and needs the help of an advisory firm to oversee their data scaling process effectively.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Due to their rapid growth and digital nature of their core product, the amount of data that they create, collect and must analyze is huge. Every day over </a:t>
            </a:r>
            <a:r>
              <a:rPr lang="en-US" sz="2000" b="1" dirty="0">
                <a:latin typeface="Times New Roman" panose="02020603050405020304" pitchFamily="18" charset="0"/>
                <a:cs typeface="Times New Roman" panose="02020603050405020304" pitchFamily="18" charset="0"/>
              </a:rPr>
              <a:t>100,000</a:t>
            </a:r>
            <a:r>
              <a:rPr lang="en-US" sz="2000" dirty="0">
                <a:latin typeface="Times New Roman" panose="02020603050405020304" pitchFamily="18" charset="0"/>
                <a:cs typeface="Times New Roman" panose="02020603050405020304" pitchFamily="18" charset="0"/>
              </a:rPr>
              <a:t> pieces of content, ranging from text, images, videos and GIFs are posted.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All this data is highly unstructured and requires extremely sophisticated and expensive technology to manage and maintain. Out of the 250 people working at Social Buzz, 200 of them are technical staff working on maintaining this highly complex technology.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534492" y="385477"/>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941213" y="123032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3396BAE-250E-ACEA-6062-1819D57020EA}"/>
              </a:ext>
            </a:extLst>
          </p:cNvPr>
          <p:cNvSpPr txBox="1"/>
          <p:nvPr/>
        </p:nvSpPr>
        <p:spPr>
          <a:xfrm>
            <a:off x="2349373" y="5143500"/>
            <a:ext cx="7615109" cy="3785652"/>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1. </a:t>
            </a:r>
            <a:r>
              <a:rPr lang="en-US" sz="2400" b="1" dirty="0">
                <a:solidFill>
                  <a:schemeClr val="bg1"/>
                </a:solidFill>
                <a:latin typeface="Times New Roman" panose="02020603050405020304" pitchFamily="18" charset="0"/>
                <a:cs typeface="Times New Roman" panose="02020603050405020304" pitchFamily="18" charset="0"/>
              </a:rPr>
              <a:t>IPO</a:t>
            </a:r>
            <a:r>
              <a:rPr lang="en-US" sz="2400" dirty="0">
                <a:solidFill>
                  <a:schemeClr val="bg1"/>
                </a:solidFill>
                <a:latin typeface="Times New Roman" panose="02020603050405020304" pitchFamily="18" charset="0"/>
                <a:cs typeface="Times New Roman" panose="02020603050405020304" pitchFamily="18" charset="0"/>
              </a:rPr>
              <a:t>(</a:t>
            </a:r>
            <a:r>
              <a:rPr lang="en-US" sz="2400" b="0" i="0" dirty="0">
                <a:solidFill>
                  <a:schemeClr val="bg1"/>
                </a:solidFill>
                <a:effectLst/>
                <a:latin typeface="Times New Roman" panose="02020603050405020304" pitchFamily="18" charset="0"/>
                <a:cs typeface="Times New Roman" panose="02020603050405020304" pitchFamily="18" charset="0"/>
              </a:rPr>
              <a:t>Initial Public Offering</a:t>
            </a:r>
            <a:r>
              <a:rPr lang="en-US" sz="2400" dirty="0">
                <a:solidFill>
                  <a:schemeClr val="bg1"/>
                </a:solidFill>
                <a:latin typeface="Times New Roman" panose="02020603050405020304" pitchFamily="18" charset="0"/>
                <a:cs typeface="Times New Roman" panose="02020603050405020304" pitchFamily="18" charset="0"/>
              </a:rPr>
              <a:t>) by the end of next year and need guidance to ensure that this goes smoothly.</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2. They want an experienced practice to help on data scaling process.</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3. They want to learn data best practices on understanding how the world's biggest companies manage the challenges of big data. </a:t>
            </a:r>
          </a:p>
          <a:p>
            <a:endParaRPr lang="en-US" sz="2400" dirty="0">
              <a:solidFill>
                <a:schemeClr val="bg1"/>
              </a:solidFill>
            </a:endParaRPr>
          </a:p>
        </p:txBody>
      </p:sp>
      <p:sp>
        <p:nvSpPr>
          <p:cNvPr id="23" name="TextBox 22">
            <a:extLst>
              <a:ext uri="{FF2B5EF4-FFF2-40B4-BE49-F238E27FC236}">
                <a16:creationId xmlns:a16="http://schemas.microsoft.com/office/drawing/2014/main" id="{7960F07C-1024-3D6F-2531-7F0D7ECF0F79}"/>
              </a:ext>
            </a:extLst>
          </p:cNvPr>
          <p:cNvSpPr txBox="1"/>
          <p:nvPr/>
        </p:nvSpPr>
        <p:spPr>
          <a:xfrm>
            <a:off x="2349374" y="3750322"/>
            <a:ext cx="7761388"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Everyday with </a:t>
            </a:r>
            <a:r>
              <a:rPr lang="en-US" sz="2400" b="1" dirty="0">
                <a:solidFill>
                  <a:schemeClr val="bg1"/>
                </a:solidFill>
                <a:latin typeface="Times New Roman" panose="02020603050405020304" pitchFamily="18" charset="0"/>
                <a:cs typeface="Times New Roman" panose="02020603050405020304" pitchFamily="18" charset="0"/>
              </a:rPr>
              <a:t>100,000</a:t>
            </a:r>
            <a:r>
              <a:rPr lang="en-US" sz="2400" dirty="0">
                <a:solidFill>
                  <a:schemeClr val="bg1"/>
                </a:solidFill>
                <a:latin typeface="Times New Roman" panose="02020603050405020304" pitchFamily="18" charset="0"/>
                <a:cs typeface="Times New Roman" panose="02020603050405020304" pitchFamily="18" charset="0"/>
              </a:rPr>
              <a:t> pieces of data content in unstructured  manner, Social Buzz is looking for </a:t>
            </a:r>
            <a:endParaRPr lang="en-US"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43639" y="1270731"/>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24809" y="713295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9CBC6637-0A92-A67F-1B1F-90F260AD2172}"/>
              </a:ext>
            </a:extLst>
          </p:cNvPr>
          <p:cNvSpPr txBox="1"/>
          <p:nvPr/>
        </p:nvSpPr>
        <p:spPr>
          <a:xfrm>
            <a:off x="14475416" y="7830042"/>
            <a:ext cx="26670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Andrew Fleming (Chief Technical Architect)</a:t>
            </a:r>
          </a:p>
        </p:txBody>
      </p:sp>
      <p:sp>
        <p:nvSpPr>
          <p:cNvPr id="33" name="TextBox 32">
            <a:extLst>
              <a:ext uri="{FF2B5EF4-FFF2-40B4-BE49-F238E27FC236}">
                <a16:creationId xmlns:a16="http://schemas.microsoft.com/office/drawing/2014/main" id="{0C485072-2164-8D36-E255-CFD3662733A5}"/>
              </a:ext>
            </a:extLst>
          </p:cNvPr>
          <p:cNvSpPr txBox="1"/>
          <p:nvPr/>
        </p:nvSpPr>
        <p:spPr>
          <a:xfrm>
            <a:off x="14431681" y="4820333"/>
            <a:ext cx="26670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Marcus </a:t>
            </a:r>
            <a:r>
              <a:rPr lang="en-US" sz="2000" dirty="0" err="1">
                <a:latin typeface="Times New Roman" panose="02020603050405020304" pitchFamily="18" charset="0"/>
                <a:cs typeface="Times New Roman" panose="02020603050405020304" pitchFamily="18" charset="0"/>
              </a:rPr>
              <a:t>Rompton</a:t>
            </a:r>
            <a:r>
              <a:rPr lang="en-US" sz="2000" dirty="0">
                <a:latin typeface="Times New Roman" panose="02020603050405020304" pitchFamily="18" charset="0"/>
                <a:cs typeface="Times New Roman" panose="02020603050405020304" pitchFamily="18" charset="0"/>
              </a:rPr>
              <a:t> (Senior Principle)</a:t>
            </a:r>
          </a:p>
        </p:txBody>
      </p:sp>
      <p:sp>
        <p:nvSpPr>
          <p:cNvPr id="34" name="TextBox 33">
            <a:extLst>
              <a:ext uri="{FF2B5EF4-FFF2-40B4-BE49-F238E27FC236}">
                <a16:creationId xmlns:a16="http://schemas.microsoft.com/office/drawing/2014/main" id="{479D639F-E820-6FFA-8938-2D2D2CEB1653}"/>
              </a:ext>
            </a:extLst>
          </p:cNvPr>
          <p:cNvSpPr txBox="1"/>
          <p:nvPr/>
        </p:nvSpPr>
        <p:spPr>
          <a:xfrm>
            <a:off x="14431681" y="1990133"/>
            <a:ext cx="26670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Kavya (Data Analyst)</a:t>
            </a:r>
          </a:p>
        </p:txBody>
      </p:sp>
      <p:pic>
        <p:nvPicPr>
          <p:cNvPr id="36" name="Picture 35" descr="Young businessman in office">
            <a:extLst>
              <a:ext uri="{FF2B5EF4-FFF2-40B4-BE49-F238E27FC236}">
                <a16:creationId xmlns:a16="http://schemas.microsoft.com/office/drawing/2014/main" id="{CCDFC7E0-1176-BCA6-6FFB-72920EA906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4139" y="4225375"/>
            <a:ext cx="2292587" cy="2096032"/>
          </a:xfrm>
          <a:prstGeom prst="ellipse">
            <a:avLst/>
          </a:prstGeom>
          <a:ln w="285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966B864-BA32-797C-1F37-19CF2ACD8A89}"/>
              </a:ext>
            </a:extLst>
          </p:cNvPr>
          <p:cNvSpPr txBox="1"/>
          <p:nvPr/>
        </p:nvSpPr>
        <p:spPr>
          <a:xfrm>
            <a:off x="4251284" y="1572275"/>
            <a:ext cx="5057243" cy="523220"/>
          </a:xfrm>
          <a:prstGeom prst="rect">
            <a:avLst/>
          </a:prstGeom>
          <a:noFill/>
        </p:spPr>
        <p:txBody>
          <a:bodyPr wrap="square" rtlCol="0">
            <a:spAutoFit/>
          </a:bodyPr>
          <a:lstStyle/>
          <a:p>
            <a:r>
              <a:rPr lang="en-US" sz="2800" dirty="0">
                <a:solidFill>
                  <a:schemeClr val="bg1"/>
                </a:solidFill>
              </a:rPr>
              <a:t>Data Understanding</a:t>
            </a:r>
          </a:p>
        </p:txBody>
      </p:sp>
      <p:sp>
        <p:nvSpPr>
          <p:cNvPr id="40" name="TextBox 39">
            <a:extLst>
              <a:ext uri="{FF2B5EF4-FFF2-40B4-BE49-F238E27FC236}">
                <a16:creationId xmlns:a16="http://schemas.microsoft.com/office/drawing/2014/main" id="{10698CEF-ECB4-27A8-D5C2-74A72B55C3DE}"/>
              </a:ext>
            </a:extLst>
          </p:cNvPr>
          <p:cNvSpPr txBox="1"/>
          <p:nvPr/>
        </p:nvSpPr>
        <p:spPr>
          <a:xfrm>
            <a:off x="5837468" y="2911763"/>
            <a:ext cx="5057243" cy="523220"/>
          </a:xfrm>
          <a:prstGeom prst="rect">
            <a:avLst/>
          </a:prstGeom>
          <a:noFill/>
        </p:spPr>
        <p:txBody>
          <a:bodyPr wrap="square" rtlCol="0">
            <a:spAutoFit/>
          </a:bodyPr>
          <a:lstStyle/>
          <a:p>
            <a:r>
              <a:rPr lang="en-US" sz="2800" dirty="0">
                <a:solidFill>
                  <a:schemeClr val="bg1"/>
                </a:solidFill>
              </a:rPr>
              <a:t>Data Preprocessing</a:t>
            </a:r>
          </a:p>
        </p:txBody>
      </p:sp>
      <p:sp>
        <p:nvSpPr>
          <p:cNvPr id="41" name="TextBox 40">
            <a:extLst>
              <a:ext uri="{FF2B5EF4-FFF2-40B4-BE49-F238E27FC236}">
                <a16:creationId xmlns:a16="http://schemas.microsoft.com/office/drawing/2014/main" id="{D7688B74-942F-C03C-F6D7-335E56A3DEFD}"/>
              </a:ext>
            </a:extLst>
          </p:cNvPr>
          <p:cNvSpPr txBox="1"/>
          <p:nvPr/>
        </p:nvSpPr>
        <p:spPr>
          <a:xfrm>
            <a:off x="8066592" y="4455181"/>
            <a:ext cx="5057243" cy="523220"/>
          </a:xfrm>
          <a:prstGeom prst="rect">
            <a:avLst/>
          </a:prstGeom>
          <a:noFill/>
        </p:spPr>
        <p:txBody>
          <a:bodyPr wrap="square" rtlCol="0">
            <a:spAutoFit/>
          </a:bodyPr>
          <a:lstStyle/>
          <a:p>
            <a:r>
              <a:rPr lang="en-US" sz="2800" dirty="0">
                <a:solidFill>
                  <a:schemeClr val="bg1"/>
                </a:solidFill>
              </a:rPr>
              <a:t>Data Cleaning</a:t>
            </a:r>
          </a:p>
        </p:txBody>
      </p:sp>
      <p:sp>
        <p:nvSpPr>
          <p:cNvPr id="42" name="TextBox 41">
            <a:extLst>
              <a:ext uri="{FF2B5EF4-FFF2-40B4-BE49-F238E27FC236}">
                <a16:creationId xmlns:a16="http://schemas.microsoft.com/office/drawing/2014/main" id="{53489199-15A2-8C72-385D-AD138149622B}"/>
              </a:ext>
            </a:extLst>
          </p:cNvPr>
          <p:cNvSpPr txBox="1"/>
          <p:nvPr/>
        </p:nvSpPr>
        <p:spPr>
          <a:xfrm>
            <a:off x="9615242" y="6163635"/>
            <a:ext cx="5631217" cy="523220"/>
          </a:xfrm>
          <a:prstGeom prst="rect">
            <a:avLst/>
          </a:prstGeom>
          <a:noFill/>
        </p:spPr>
        <p:txBody>
          <a:bodyPr wrap="square" rtlCol="0">
            <a:spAutoFit/>
          </a:bodyPr>
          <a:lstStyle/>
          <a:p>
            <a:r>
              <a:rPr lang="en-US" sz="2800" dirty="0">
                <a:solidFill>
                  <a:schemeClr val="bg1"/>
                </a:solidFill>
              </a:rPr>
              <a:t>Data Transformation and Modeling</a:t>
            </a:r>
          </a:p>
        </p:txBody>
      </p:sp>
      <p:sp>
        <p:nvSpPr>
          <p:cNvPr id="43" name="TextBox 42">
            <a:extLst>
              <a:ext uri="{FF2B5EF4-FFF2-40B4-BE49-F238E27FC236}">
                <a16:creationId xmlns:a16="http://schemas.microsoft.com/office/drawing/2014/main" id="{D514539E-72A6-88BA-008E-8D3DF686F0E3}"/>
              </a:ext>
            </a:extLst>
          </p:cNvPr>
          <p:cNvSpPr txBox="1"/>
          <p:nvPr/>
        </p:nvSpPr>
        <p:spPr>
          <a:xfrm>
            <a:off x="11460468" y="7975569"/>
            <a:ext cx="5057243" cy="523220"/>
          </a:xfrm>
          <a:prstGeom prst="rect">
            <a:avLst/>
          </a:prstGeom>
          <a:noFill/>
        </p:spPr>
        <p:txBody>
          <a:bodyPr wrap="square" rtlCol="0">
            <a:spAutoFit/>
          </a:bodyPr>
          <a:lstStyle/>
          <a:p>
            <a:r>
              <a:rPr lang="en-US" sz="2800" dirty="0">
                <a:solidFill>
                  <a:schemeClr val="bg1"/>
                </a:solidFill>
              </a:rPr>
              <a:t>Analysis and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6" name="Picture 15">
            <a:extLst>
              <a:ext uri="{FF2B5EF4-FFF2-40B4-BE49-F238E27FC236}">
                <a16:creationId xmlns:a16="http://schemas.microsoft.com/office/drawing/2014/main" id="{D205322E-2E0D-BF49-CFDC-BAD101BFEE73}"/>
              </a:ext>
            </a:extLst>
          </p:cNvPr>
          <p:cNvPicPr>
            <a:picLocks noChangeAspect="1"/>
          </p:cNvPicPr>
          <p:nvPr/>
        </p:nvPicPr>
        <p:blipFill>
          <a:blip r:embed="rId7"/>
          <a:stretch>
            <a:fillRect/>
          </a:stretch>
        </p:blipFill>
        <p:spPr>
          <a:xfrm>
            <a:off x="476181" y="2092021"/>
            <a:ext cx="2168903" cy="5270046"/>
          </a:xfrm>
          <a:prstGeom prst="rect">
            <a:avLst/>
          </a:prstGeom>
        </p:spPr>
      </p:pic>
      <p:pic>
        <p:nvPicPr>
          <p:cNvPr id="20" name="Picture 19">
            <a:extLst>
              <a:ext uri="{FF2B5EF4-FFF2-40B4-BE49-F238E27FC236}">
                <a16:creationId xmlns:a16="http://schemas.microsoft.com/office/drawing/2014/main" id="{7AA78034-06D0-7D5F-4B2B-C03DBF92F121}"/>
              </a:ext>
            </a:extLst>
          </p:cNvPr>
          <p:cNvPicPr>
            <a:picLocks noChangeAspect="1"/>
          </p:cNvPicPr>
          <p:nvPr/>
        </p:nvPicPr>
        <p:blipFill>
          <a:blip r:embed="rId8"/>
          <a:stretch>
            <a:fillRect/>
          </a:stretch>
        </p:blipFill>
        <p:spPr>
          <a:xfrm>
            <a:off x="3403908" y="2398946"/>
            <a:ext cx="7103343" cy="4656196"/>
          </a:xfrm>
          <a:prstGeom prst="rect">
            <a:avLst/>
          </a:prstGeom>
        </p:spPr>
      </p:pic>
      <p:pic>
        <p:nvPicPr>
          <p:cNvPr id="22" name="Picture 21">
            <a:extLst>
              <a:ext uri="{FF2B5EF4-FFF2-40B4-BE49-F238E27FC236}">
                <a16:creationId xmlns:a16="http://schemas.microsoft.com/office/drawing/2014/main" id="{8C9C7A95-443B-ABCE-D34B-DAC25D5319EB}"/>
              </a:ext>
            </a:extLst>
          </p:cNvPr>
          <p:cNvPicPr>
            <a:picLocks noChangeAspect="1"/>
          </p:cNvPicPr>
          <p:nvPr/>
        </p:nvPicPr>
        <p:blipFill>
          <a:blip r:embed="rId9"/>
          <a:stretch>
            <a:fillRect/>
          </a:stretch>
        </p:blipFill>
        <p:spPr>
          <a:xfrm>
            <a:off x="10814140" y="2540098"/>
            <a:ext cx="5873660" cy="43166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72407C16-CEE7-D2AC-E32B-1AAF2083D3BF}"/>
              </a:ext>
            </a:extLst>
          </p:cNvPr>
          <p:cNvGraphicFramePr>
            <a:graphicFrameLocks/>
          </p:cNvGraphicFramePr>
          <p:nvPr>
            <p:extLst>
              <p:ext uri="{D42A27DB-BD31-4B8C-83A1-F6EECF244321}">
                <p14:modId xmlns:p14="http://schemas.microsoft.com/office/powerpoint/2010/main" val="2010684220"/>
              </p:ext>
            </p:extLst>
          </p:nvPr>
        </p:nvGraphicFramePr>
        <p:xfrm>
          <a:off x="8307984" y="1599039"/>
          <a:ext cx="5026353" cy="3769315"/>
        </p:xfrm>
        <a:graphic>
          <a:graphicData uri="http://schemas.openxmlformats.org/drawingml/2006/chart">
            <c:chart xmlns:c="http://schemas.openxmlformats.org/drawingml/2006/chart" xmlns:r="http://schemas.openxmlformats.org/officeDocument/2006/relationships" r:id="rId7"/>
          </a:graphicData>
        </a:graphic>
      </p:graphicFrame>
      <p:pic>
        <p:nvPicPr>
          <p:cNvPr id="29" name="Picture 28">
            <a:extLst>
              <a:ext uri="{FF2B5EF4-FFF2-40B4-BE49-F238E27FC236}">
                <a16:creationId xmlns:a16="http://schemas.microsoft.com/office/drawing/2014/main" id="{B5F999C0-127F-C7EA-2CB2-187E12B2F819}"/>
              </a:ext>
            </a:extLst>
          </p:cNvPr>
          <p:cNvPicPr>
            <a:picLocks noChangeAspect="1"/>
          </p:cNvPicPr>
          <p:nvPr/>
        </p:nvPicPr>
        <p:blipFill>
          <a:blip r:embed="rId8"/>
          <a:stretch>
            <a:fillRect/>
          </a:stretch>
        </p:blipFill>
        <p:spPr>
          <a:xfrm>
            <a:off x="4284598" y="4885688"/>
            <a:ext cx="3030602" cy="5010266"/>
          </a:xfrm>
          <a:prstGeom prst="rect">
            <a:avLst/>
          </a:prstGeom>
        </p:spPr>
      </p:pic>
      <p:pic>
        <p:nvPicPr>
          <p:cNvPr id="34" name="Picture 33">
            <a:extLst>
              <a:ext uri="{FF2B5EF4-FFF2-40B4-BE49-F238E27FC236}">
                <a16:creationId xmlns:a16="http://schemas.microsoft.com/office/drawing/2014/main" id="{C920E835-3BDD-66F7-BF54-DE0C29F81BD4}"/>
              </a:ext>
            </a:extLst>
          </p:cNvPr>
          <p:cNvPicPr>
            <a:picLocks noChangeAspect="1"/>
          </p:cNvPicPr>
          <p:nvPr/>
        </p:nvPicPr>
        <p:blipFill>
          <a:blip r:embed="rId9"/>
          <a:stretch>
            <a:fillRect/>
          </a:stretch>
        </p:blipFill>
        <p:spPr>
          <a:xfrm>
            <a:off x="2485004" y="1222183"/>
            <a:ext cx="6372079" cy="3523543"/>
          </a:xfrm>
          <a:prstGeom prst="rect">
            <a:avLst/>
          </a:prstGeom>
        </p:spPr>
      </p:pic>
      <p:pic>
        <p:nvPicPr>
          <p:cNvPr id="36" name="Picture 35">
            <a:extLst>
              <a:ext uri="{FF2B5EF4-FFF2-40B4-BE49-F238E27FC236}">
                <a16:creationId xmlns:a16="http://schemas.microsoft.com/office/drawing/2014/main" id="{93099C24-7D14-0D6C-716F-1DC7045F949C}"/>
              </a:ext>
            </a:extLst>
          </p:cNvPr>
          <p:cNvPicPr>
            <a:picLocks noChangeAspect="1"/>
          </p:cNvPicPr>
          <p:nvPr/>
        </p:nvPicPr>
        <p:blipFill>
          <a:blip r:embed="rId10"/>
          <a:stretch>
            <a:fillRect/>
          </a:stretch>
        </p:blipFill>
        <p:spPr>
          <a:xfrm>
            <a:off x="9116416" y="1655775"/>
            <a:ext cx="7690577" cy="3932293"/>
          </a:xfrm>
          <a:prstGeom prst="rect">
            <a:avLst/>
          </a:prstGeom>
        </p:spPr>
      </p:pic>
      <p:pic>
        <p:nvPicPr>
          <p:cNvPr id="40" name="Picture 39">
            <a:extLst>
              <a:ext uri="{FF2B5EF4-FFF2-40B4-BE49-F238E27FC236}">
                <a16:creationId xmlns:a16="http://schemas.microsoft.com/office/drawing/2014/main" id="{E912C588-073C-189D-B505-CC97009AA60A}"/>
              </a:ext>
            </a:extLst>
          </p:cNvPr>
          <p:cNvPicPr>
            <a:picLocks noChangeAspect="1"/>
          </p:cNvPicPr>
          <p:nvPr/>
        </p:nvPicPr>
        <p:blipFill>
          <a:blip r:embed="rId11"/>
          <a:stretch>
            <a:fillRect/>
          </a:stretch>
        </p:blipFill>
        <p:spPr>
          <a:xfrm>
            <a:off x="9617923" y="5634206"/>
            <a:ext cx="7690577" cy="3682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58711140-E62B-DB90-028F-9731EB9A0001}"/>
              </a:ext>
            </a:extLst>
          </p:cNvPr>
          <p:cNvPicPr>
            <a:picLocks noChangeAspect="1"/>
          </p:cNvPicPr>
          <p:nvPr/>
        </p:nvPicPr>
        <p:blipFill>
          <a:blip r:embed="rId7"/>
          <a:stretch>
            <a:fillRect/>
          </a:stretch>
        </p:blipFill>
        <p:spPr>
          <a:xfrm>
            <a:off x="3065484" y="1685151"/>
            <a:ext cx="5374415" cy="3610749"/>
          </a:xfrm>
          <a:prstGeom prst="rect">
            <a:avLst/>
          </a:prstGeom>
        </p:spPr>
      </p:pic>
      <p:pic>
        <p:nvPicPr>
          <p:cNvPr id="31" name="Picture 30">
            <a:extLst>
              <a:ext uri="{FF2B5EF4-FFF2-40B4-BE49-F238E27FC236}">
                <a16:creationId xmlns:a16="http://schemas.microsoft.com/office/drawing/2014/main" id="{00C60EA4-C798-E092-3E07-0E516EF6588A}"/>
              </a:ext>
            </a:extLst>
          </p:cNvPr>
          <p:cNvPicPr>
            <a:picLocks noChangeAspect="1"/>
          </p:cNvPicPr>
          <p:nvPr/>
        </p:nvPicPr>
        <p:blipFill>
          <a:blip r:embed="rId8"/>
          <a:stretch>
            <a:fillRect/>
          </a:stretch>
        </p:blipFill>
        <p:spPr>
          <a:xfrm>
            <a:off x="9118901" y="1653200"/>
            <a:ext cx="7559479" cy="3490300"/>
          </a:xfrm>
          <a:prstGeom prst="rect">
            <a:avLst/>
          </a:prstGeom>
        </p:spPr>
      </p:pic>
      <p:pic>
        <p:nvPicPr>
          <p:cNvPr id="33" name="Picture 32">
            <a:extLst>
              <a:ext uri="{FF2B5EF4-FFF2-40B4-BE49-F238E27FC236}">
                <a16:creationId xmlns:a16="http://schemas.microsoft.com/office/drawing/2014/main" id="{E4BE751F-8AC9-D5FC-9314-5D488B8B4649}"/>
              </a:ext>
            </a:extLst>
          </p:cNvPr>
          <p:cNvPicPr>
            <a:picLocks noChangeAspect="1"/>
          </p:cNvPicPr>
          <p:nvPr/>
        </p:nvPicPr>
        <p:blipFill>
          <a:blip r:embed="rId9"/>
          <a:stretch>
            <a:fillRect/>
          </a:stretch>
        </p:blipFill>
        <p:spPr>
          <a:xfrm>
            <a:off x="6978079" y="5279756"/>
            <a:ext cx="6248400" cy="452290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TotalTime>
  <Words>469</Words>
  <Application>Microsoft Office PowerPoint</Application>
  <PresentationFormat>Custom</PresentationFormat>
  <Paragraphs>80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Graphik Regular</vt:lpstr>
      <vt:lpstr>Clear Sans Regular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Dharumaraj, Kavya</cp:lastModifiedBy>
  <cp:revision>30</cp:revision>
  <dcterms:created xsi:type="dcterms:W3CDTF">2006-08-16T00:00:00Z</dcterms:created>
  <dcterms:modified xsi:type="dcterms:W3CDTF">2023-06-24T10:51:44Z</dcterms:modified>
  <dc:identifier>DAEhDyfaYKE</dc:identifier>
</cp:coreProperties>
</file>